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8" r:id="rId4"/>
    <p:sldId id="257" r:id="rId5"/>
    <p:sldId id="259" r:id="rId6"/>
    <p:sldId id="267" r:id="rId7"/>
    <p:sldId id="260" r:id="rId8"/>
    <p:sldId id="261" r:id="rId9"/>
    <p:sldId id="262" r:id="rId10"/>
    <p:sldId id="263" r:id="rId11"/>
    <p:sldId id="264" r:id="rId12"/>
    <p:sldId id="265" r:id="rId13"/>
  </p:sldIdLst>
  <p:sldSz cx="14630400" cy="8229600"/>
  <p:notesSz cx="8229600" cy="146304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orben" panose="020F0503020000020004" pitchFamily="34" charset="0"/>
      <p:regular r:id="rId19"/>
    </p:embeddedFont>
    <p:embeddedFont>
      <p:font typeface="Nobile" panose="02000503050000020004" pitchFamily="2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1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941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nresearch.com/industry-reports/india-weight-management-market?utm_source=chatgpt.com" TargetMode="External"/><Relationship Id="rId2" Type="http://schemas.openxmlformats.org/officeDocument/2006/relationships/hyperlink" Target="https://www.imarcgroup.com/india-weight-management-market?utm_source=chatgpt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imarcgroup.com/india-meal-replacements-market?utm_source=chatgpt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t="6172"/>
          <a:stretch/>
        </p:blipFill>
        <p:spPr>
          <a:xfrm>
            <a:off x="-360947" y="0"/>
            <a:ext cx="5847347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25278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Weight Management – A Billion Dollar Opportunity with Vestige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3988951"/>
            <a:ext cx="2169200" cy="340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🌿</a:t>
            </a:r>
            <a:r>
              <a:rPr lang="en-US" sz="19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Health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280190" y="4527947"/>
            <a:ext cx="216920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Natural wellness solutions for sustainable transformation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8941118" y="3988951"/>
            <a:ext cx="2169200" cy="650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💪</a:t>
            </a:r>
            <a:r>
              <a:rPr lang="en-US" sz="19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Transformation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8941118" y="4838105"/>
            <a:ext cx="216920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Visible results that inspire and motivate others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1602045" y="3988951"/>
            <a:ext cx="2249567" cy="340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💰</a:t>
            </a:r>
            <a:r>
              <a:rPr lang="en-US" sz="19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Income Growth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1602045" y="4527947"/>
            <a:ext cx="224956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 residual income through repeat business</a:t>
            </a:r>
            <a:endParaRPr lang="en-US" sz="15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1757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Market Potential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61912"/>
            <a:ext cx="369200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$250B+</a:t>
            </a:r>
            <a:endParaRPr lang="en-US" sz="5150" dirty="0"/>
          </a:p>
        </p:txBody>
      </p:sp>
      <p:sp>
        <p:nvSpPr>
          <p:cNvPr id="4" name="Text 2"/>
          <p:cNvSpPr/>
          <p:nvPr/>
        </p:nvSpPr>
        <p:spPr>
          <a:xfrm>
            <a:off x="1399342" y="286488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Global Market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3373398"/>
            <a:ext cx="36920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Weight management industry size and growing rapidly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4733806" y="1961912"/>
            <a:ext cx="369200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135M</a:t>
            </a:r>
            <a:endParaRPr lang="en-US" sz="5150" dirty="0"/>
          </a:p>
        </p:txBody>
      </p:sp>
      <p:sp>
        <p:nvSpPr>
          <p:cNvPr id="7" name="Text 5"/>
          <p:cNvSpPr/>
          <p:nvPr/>
        </p:nvSpPr>
        <p:spPr>
          <a:xfrm>
            <a:off x="5339358" y="286488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Indian Market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4733806" y="3373398"/>
            <a:ext cx="36920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People overweight/obese in India - huge untapped potential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4231719"/>
            <a:ext cx="7632025" cy="1586032"/>
          </a:xfrm>
          <a:prstGeom prst="roundRect">
            <a:avLst>
              <a:gd name="adj" fmla="val 5256"/>
            </a:avLst>
          </a:prstGeom>
          <a:solidFill>
            <a:srgbClr val="F9F9FF">
              <a:alpha val="95000"/>
            </a:srgbClr>
          </a:solidFill>
          <a:ln w="22860">
            <a:solidFill>
              <a:srgbClr val="B8BFD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15008" y="44529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Ready Audience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015008" y="4961453"/>
            <a:ext cx="71895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Every </a:t>
            </a:r>
            <a:r>
              <a:rPr lang="en-US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2nd person wants to lose weight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→ Your ready-made audience waiting for solutions!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793790" y="6016109"/>
            <a:ext cx="7632025" cy="1268492"/>
          </a:xfrm>
          <a:prstGeom prst="roundRect">
            <a:avLst>
              <a:gd name="adj" fmla="val 6572"/>
            </a:avLst>
          </a:prstGeom>
          <a:solidFill>
            <a:srgbClr val="F9F9FF">
              <a:alpha val="95000"/>
            </a:srgbClr>
          </a:solidFill>
          <a:ln w="22860">
            <a:solidFill>
              <a:srgbClr val="B8BFD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15008" y="623732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Evergreen Need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015008" y="6745843"/>
            <a:ext cx="718958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Weight management = </a:t>
            </a:r>
            <a:r>
              <a:rPr lang="en-US" sz="160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evergreen need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(not seasonal, always relevant)</a:t>
            </a:r>
            <a:endParaRPr lang="en-US" sz="16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43" y="1862733"/>
            <a:ext cx="4926568" cy="4926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6AFC28-7A3E-E306-02C3-8656E28F34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069502"/>
              </p:ext>
            </p:extLst>
          </p:nvPr>
        </p:nvGraphicFramePr>
        <p:xfrm>
          <a:off x="1006476" y="1650101"/>
          <a:ext cx="12617448" cy="6217920"/>
        </p:xfrm>
        <a:graphic>
          <a:graphicData uri="http://schemas.openxmlformats.org/drawingml/2006/table">
            <a:tbl>
              <a:tblPr/>
              <a:tblGrid>
                <a:gridCol w="3154362">
                  <a:extLst>
                    <a:ext uri="{9D8B030D-6E8A-4147-A177-3AD203B41FA5}">
                      <a16:colId xmlns:a16="http://schemas.microsoft.com/office/drawing/2014/main" val="2487851221"/>
                    </a:ext>
                  </a:extLst>
                </a:gridCol>
                <a:gridCol w="3154362">
                  <a:extLst>
                    <a:ext uri="{9D8B030D-6E8A-4147-A177-3AD203B41FA5}">
                      <a16:colId xmlns:a16="http://schemas.microsoft.com/office/drawing/2014/main" val="1894802942"/>
                    </a:ext>
                  </a:extLst>
                </a:gridCol>
                <a:gridCol w="3154362">
                  <a:extLst>
                    <a:ext uri="{9D8B030D-6E8A-4147-A177-3AD203B41FA5}">
                      <a16:colId xmlns:a16="http://schemas.microsoft.com/office/drawing/2014/main" val="557284937"/>
                    </a:ext>
                  </a:extLst>
                </a:gridCol>
                <a:gridCol w="3154362">
                  <a:extLst>
                    <a:ext uri="{9D8B030D-6E8A-4147-A177-3AD203B41FA5}">
                      <a16:colId xmlns:a16="http://schemas.microsoft.com/office/drawing/2014/main" val="51383747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IN" sz="2400"/>
                        <a:t>Market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Size in India (latest)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Forecast / Growth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Key Drivers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014988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r>
                        <a:rPr lang="en-IN" sz="2400" b="1"/>
                        <a:t>Weight Management</a:t>
                      </a:r>
                      <a:endParaRPr lang="en-IN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~ </a:t>
                      </a:r>
                      <a:r>
                        <a:rPr lang="en-IN" sz="2400" b="1" dirty="0"/>
                        <a:t>USD 25.2 billion</a:t>
                      </a:r>
                      <a:r>
                        <a:rPr lang="en-IN" sz="2400" dirty="0"/>
                        <a:t> in 2024. (</a:t>
                      </a:r>
                      <a:r>
                        <a:rPr lang="en-IN" sz="2400" dirty="0">
                          <a:hlinkClick r:id="rId2" tooltip="India Weight Management Market Size, Industry Report ..."/>
                        </a:rPr>
                        <a:t>IMARC Group</a:t>
                      </a:r>
                      <a:r>
                        <a:rPr lang="en-IN" sz="2400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Expected to grow to </a:t>
                      </a:r>
                      <a:r>
                        <a:rPr lang="en-IN" sz="2400" b="1"/>
                        <a:t>USD 55.9 billion by 2033</a:t>
                      </a:r>
                      <a:r>
                        <a:rPr lang="en-IN" sz="2400"/>
                        <a:t> (CAGR ~ 8.79%) (</a:t>
                      </a:r>
                      <a:r>
                        <a:rPr lang="en-IN" sz="2400">
                          <a:hlinkClick r:id="rId2" tooltip="India Weight Management Market Size, Industry Report ..."/>
                        </a:rPr>
                        <a:t>IMARC Group</a:t>
                      </a:r>
                      <a:r>
                        <a:rPr lang="en-IN" sz="240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Rising obesity, fast urban lifestyles, higher disposable income, social media &amp; wellness awareness. (</a:t>
                      </a:r>
                      <a:r>
                        <a:rPr lang="en-IN" sz="2400">
                          <a:hlinkClick r:id="rId2" tooltip="India Weight Management Market Size, Industry Report ..."/>
                        </a:rPr>
                        <a:t>IMARC Group</a:t>
                      </a:r>
                      <a:r>
                        <a:rPr lang="en-IN" sz="240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70800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IN" sz="2400"/>
                        <a:t>Alternate: Another source estimates ~ USD 22.0 billion market recently. (</a:t>
                      </a:r>
                      <a:r>
                        <a:rPr lang="en-IN" sz="2400">
                          <a:hlinkClick r:id="rId3" tooltip="India Weight Management Market Outlook to 2030"/>
                        </a:rPr>
                        <a:t>Ken Research</a:t>
                      </a:r>
                      <a:r>
                        <a:rPr lang="en-IN" sz="240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376745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r>
                        <a:rPr lang="en-IN" sz="2400" b="1"/>
                        <a:t>Meal Replacements / Shakes</a:t>
                      </a:r>
                      <a:endParaRPr lang="en-IN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~ </a:t>
                      </a:r>
                      <a:r>
                        <a:rPr lang="en-IN" sz="2400" b="1" dirty="0"/>
                        <a:t>USD 871.54 million</a:t>
                      </a:r>
                      <a:r>
                        <a:rPr lang="en-IN" sz="2400" dirty="0"/>
                        <a:t> in 2024. (</a:t>
                      </a:r>
                      <a:r>
                        <a:rPr lang="en-IN" sz="2400" dirty="0">
                          <a:hlinkClick r:id="rId4" tooltip="India Meal Replacements Market Size, Share, Outlook, 2033"/>
                        </a:rPr>
                        <a:t>IMARC Group</a:t>
                      </a:r>
                      <a:r>
                        <a:rPr lang="en-IN" sz="2400" dirty="0"/>
                        <a:t>) – 7200 Cr INR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Expected to rise to USD 2,326.65 million by 2033 (CAGR ~ 10.64%) (</a:t>
                      </a:r>
                      <a:r>
                        <a:rPr lang="en-IN" sz="2400">
                          <a:hlinkClick r:id="rId4" tooltip="India Meal Replacements Market Size, Share, Outlook, 2033"/>
                        </a:rPr>
                        <a:t>IMARC Group</a:t>
                      </a:r>
                      <a:r>
                        <a:rPr lang="en-IN" sz="240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Urbanisation, health awareness, convenience, e-commerce growth. (</a:t>
                      </a:r>
                      <a:r>
                        <a:rPr lang="en-IN" sz="2400" dirty="0">
                          <a:hlinkClick r:id="rId4" tooltip="India Meal Replacements Market Size, Share, Outlook, 2033"/>
                        </a:rPr>
                        <a:t>IMARC Group</a:t>
                      </a:r>
                      <a:r>
                        <a:rPr lang="en-IN" sz="2400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87009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4C84034-8202-05BC-899C-A675E3973932}"/>
              </a:ext>
            </a:extLst>
          </p:cNvPr>
          <p:cNvSpPr txBox="1"/>
          <p:nvPr/>
        </p:nvSpPr>
        <p:spPr>
          <a:xfrm>
            <a:off x="2658533" y="361579"/>
            <a:ext cx="96689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000" b="1" dirty="0">
                <a:highlight>
                  <a:srgbClr val="FFFF00"/>
                </a:highlight>
              </a:rPr>
              <a:t>USD 2,326 million ≈ ₹19,206 crore INR - 2033</a:t>
            </a:r>
            <a:endParaRPr lang="en-US" sz="40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59603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b="30041"/>
          <a:stretch/>
        </p:blipFill>
        <p:spPr>
          <a:xfrm>
            <a:off x="0" y="1170979"/>
            <a:ext cx="5486400" cy="57573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74846"/>
            <a:ext cx="604599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Leader's WHY: Income &amp; Impact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6280190" y="1409105"/>
            <a:ext cx="7556421" cy="1184077"/>
          </a:xfrm>
          <a:prstGeom prst="roundRect">
            <a:avLst>
              <a:gd name="adj" fmla="val 563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46520" y="1471321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Massive Market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446520" y="1816443"/>
            <a:ext cx="7223760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Weight management is one of the </a:t>
            </a:r>
            <a:r>
              <a:rPr lang="en-US" sz="16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largest and fastest-growing wellness industries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globally, with people spending billions every year to lose weight, stay fit, and look younger.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280190" y="2751892"/>
            <a:ext cx="7556421" cy="1184077"/>
          </a:xfrm>
          <a:prstGeom prst="roundRect">
            <a:avLst>
              <a:gd name="adj" fmla="val 563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46520" y="2918222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Rising Demand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446520" y="3261479"/>
            <a:ext cx="7223760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 India, obesity and lifestyle diseases are rising, creating </a:t>
            </a:r>
            <a:r>
              <a:rPr lang="en-US" sz="16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huge demand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for natural solutions that actually work.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280190" y="4174093"/>
            <a:ext cx="4897636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As a leader, focusing on this category means: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6280190" y="4709874"/>
            <a:ext cx="357188" cy="357188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796087" y="4764405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Repeat Business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796087" y="5107662"/>
            <a:ext cx="7040523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Building massive </a:t>
            </a:r>
            <a:r>
              <a:rPr lang="en-US" sz="160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repeat business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through consumable products that customers reorder monthly.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280190" y="5933361"/>
            <a:ext cx="357188" cy="357188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796087" y="5987891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Life Transformation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6796087" y="6331148"/>
            <a:ext cx="7040523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Helping people transform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their lives, health, and confidence in measurable ways.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80190" y="6902767"/>
            <a:ext cx="357188" cy="357188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796087" y="6957298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Sustainable Income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6796087" y="7300555"/>
            <a:ext cx="7040523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Creating </a:t>
            </a:r>
            <a:r>
              <a:rPr lang="en-US" sz="160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sustainable residual income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through a proven business model.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78468"/>
            <a:ext cx="819566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Why Vestige Weight Management?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095381"/>
            <a:ext cx="4215289" cy="2587466"/>
          </a:xfrm>
          <a:prstGeom prst="roundRect">
            <a:avLst>
              <a:gd name="adj" fmla="val 322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68" y="230135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67E9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479" y="2431494"/>
            <a:ext cx="267891" cy="3349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30950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Trusted Brand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3524250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Trusted Indian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direct selling giant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with proven credibility and track record in the wellness industry.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207437" y="2095381"/>
            <a:ext cx="4215408" cy="2587466"/>
          </a:xfrm>
          <a:prstGeom prst="roundRect">
            <a:avLst>
              <a:gd name="adj" fmla="val 322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13415" y="230135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67E9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126" y="2431494"/>
            <a:ext cx="267891" cy="33492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13415" y="30950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Scientific Backing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13415" y="3524250"/>
            <a:ext cx="3803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Scientifically backed, natural formulations developed specifically for effective weight management.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621203" y="2095381"/>
            <a:ext cx="4215289" cy="2587466"/>
          </a:xfrm>
          <a:prstGeom prst="roundRect">
            <a:avLst>
              <a:gd name="adj" fmla="val 322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827181" y="230135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67E9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0892" y="2431494"/>
            <a:ext cx="267891" cy="33492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27181" y="30950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Affordable Quality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827181" y="3524250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High-quality, affordable products vs. expensive international brands - better value for customers.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93790" y="4881205"/>
            <a:ext cx="6422112" cy="2269927"/>
          </a:xfrm>
          <a:prstGeom prst="roundRect">
            <a:avLst>
              <a:gd name="adj" fmla="val 367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999768" y="508718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67E9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479" y="5217319"/>
            <a:ext cx="267891" cy="33492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99768" y="58808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Repeat Orders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999768" y="6310074"/>
            <a:ext cx="6010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Repeat order potential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= consistent business and predictable income streams.</a:t>
            </a:r>
            <a:endParaRPr lang="en-US" sz="1550" dirty="0"/>
          </a:p>
        </p:txBody>
      </p:sp>
      <p:sp>
        <p:nvSpPr>
          <p:cNvPr id="23" name="Shape 17"/>
          <p:cNvSpPr/>
          <p:nvPr/>
        </p:nvSpPr>
        <p:spPr>
          <a:xfrm>
            <a:off x="7414260" y="4881205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7620238" y="508718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4967E9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3949" y="5217319"/>
            <a:ext cx="267891" cy="334923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620238" y="58808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Strong Support</a:t>
            </a:r>
            <a:endParaRPr lang="en-US" sz="1950" dirty="0"/>
          </a:p>
        </p:txBody>
      </p:sp>
      <p:sp>
        <p:nvSpPr>
          <p:cNvPr id="27" name="Text 20"/>
          <p:cNvSpPr/>
          <p:nvPr/>
        </p:nvSpPr>
        <p:spPr>
          <a:xfrm>
            <a:off x="7620238" y="6310074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Strong support system: comprehensive training, recognition programs, and active community support.</a:t>
            </a:r>
            <a:endParaRPr lang="en-US" sz="15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2" grpId="0" animBg="1"/>
      <p:bldP spid="16" grpId="0" animBg="1"/>
      <p:bldP spid="17" grpId="0" animBg="1"/>
      <p:bldP spid="21" grpId="0" animBg="1"/>
      <p:bldP spid="22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stige - World Class Health &amp; Wellness Product | Top Leading Direct  Selling Company">
            <a:extLst>
              <a:ext uri="{FF2B5EF4-FFF2-40B4-BE49-F238E27FC236}">
                <a16:creationId xmlns:a16="http://schemas.microsoft.com/office/drawing/2014/main" id="{4F06A65A-105B-DCF1-FBE4-EE34B5257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300"/>
            <a:ext cx="14630400" cy="7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405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03031" y="608030"/>
            <a:ext cx="4224338" cy="434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4000" b="1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Vestige Product Strengths</a:t>
            </a:r>
            <a:endParaRPr lang="en-US" sz="4000" b="1" dirty="0"/>
          </a:p>
        </p:txBody>
      </p:sp>
      <p:sp>
        <p:nvSpPr>
          <p:cNvPr id="3" name="Text 1"/>
          <p:cNvSpPr/>
          <p:nvPr/>
        </p:nvSpPr>
        <p:spPr>
          <a:xfrm>
            <a:off x="793790" y="1426131"/>
            <a:ext cx="6351984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endParaRPr lang="en-US" sz="10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246" y="1457325"/>
            <a:ext cx="347305" cy="3473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492246" y="1978223"/>
            <a:ext cx="173664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Plant-Based Formula</a:t>
            </a: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7492246" y="2334101"/>
            <a:ext cx="6351984" cy="45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🌱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safe, effective supplements designed with natural ingredients for optimal results.</a:t>
            </a:r>
            <a:endParaRPr lang="en-US" sz="16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246" y="3071693"/>
            <a:ext cx="347305" cy="34730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92246" y="3592592"/>
            <a:ext cx="173664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Complete Range</a:t>
            </a:r>
            <a:endParaRPr lang="en-US" dirty="0"/>
          </a:p>
        </p:txBody>
      </p:sp>
      <p:sp>
        <p:nvSpPr>
          <p:cNvPr id="10" name="Text 5"/>
          <p:cNvSpPr/>
          <p:nvPr/>
        </p:nvSpPr>
        <p:spPr>
          <a:xfrm>
            <a:off x="7492246" y="3948470"/>
            <a:ext cx="6351984" cy="45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🥤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Meal replacement shakes, herbal teas, fat burners, and digestive support - everything needed for success.</a:t>
            </a:r>
            <a:endParaRPr lang="en-US" sz="16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2246" y="4686062"/>
            <a:ext cx="347305" cy="34730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492246" y="5206960"/>
            <a:ext cx="173664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Indian-Focused</a:t>
            </a:r>
            <a:endParaRPr lang="en-US" dirty="0"/>
          </a:p>
        </p:txBody>
      </p:sp>
      <p:sp>
        <p:nvSpPr>
          <p:cNvPr id="13" name="Text 7"/>
          <p:cNvSpPr/>
          <p:nvPr/>
        </p:nvSpPr>
        <p:spPr>
          <a:xfrm>
            <a:off x="7492246" y="5562838"/>
            <a:ext cx="6351984" cy="45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✅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Designed specifically for Indian bodies and lifestyle needs, ensuring better compatibility and results.</a:t>
            </a:r>
            <a:endParaRPr lang="en-US" sz="16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2246" y="6300430"/>
            <a:ext cx="347305" cy="347305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492246" y="6821329"/>
            <a:ext cx="173664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Repeat Business</a:t>
            </a:r>
            <a:endParaRPr lang="en-US" dirty="0"/>
          </a:p>
        </p:txBody>
      </p:sp>
      <p:sp>
        <p:nvSpPr>
          <p:cNvPr id="16" name="Text 9"/>
          <p:cNvSpPr/>
          <p:nvPr/>
        </p:nvSpPr>
        <p:spPr>
          <a:xfrm>
            <a:off x="7492246" y="7177207"/>
            <a:ext cx="6351984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🔄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Repeat consumption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→ customers reorder every month, </a:t>
            </a:r>
          </a:p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creating  sustainable income.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A214ABE-EC09-65E8-3C53-EDCC10C14B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570" y="1426131"/>
            <a:ext cx="6905585" cy="6408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93075"/>
            <a:ext cx="7556421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Why This Category Grows Teams Fast</a:t>
            </a:r>
            <a:endParaRPr lang="en-US" sz="35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177296"/>
            <a:ext cx="893088" cy="131480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51871" y="2355890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Visible Results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351871" y="2742009"/>
            <a:ext cx="6484739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Weight loss is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visible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→ transformations are the best marketing tool you can have. Results speak louder than words.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3492103"/>
            <a:ext cx="893088" cy="131480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51871" y="3670697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Natural Sharing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7351871" y="4056817"/>
            <a:ext cx="6484739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people see results, they automatically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share with friends &amp; family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- organic word-of-mouth marketing.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4806910"/>
            <a:ext cx="893088" cy="131480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51871" y="4985504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Easy Duplication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7351871" y="5371624"/>
            <a:ext cx="6484739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Easy to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duplicate in teams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: One product, one story, one transformation = hundreds of signups and team growth.</a:t>
            </a:r>
            <a:endParaRPr lang="en-US" sz="14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190" y="6121718"/>
            <a:ext cx="893088" cy="131480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351871" y="6300311"/>
            <a:ext cx="2353747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Emotional Connection</a:t>
            </a:r>
            <a:endParaRPr lang="en-US" sz="2000" dirty="0"/>
          </a:p>
        </p:txBody>
      </p:sp>
      <p:sp>
        <p:nvSpPr>
          <p:cNvPr id="15" name="Text 8"/>
          <p:cNvSpPr/>
          <p:nvPr/>
        </p:nvSpPr>
        <p:spPr>
          <a:xfrm>
            <a:off x="7351871" y="6686431"/>
            <a:ext cx="6484739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High emotional connect → </a:t>
            </a:r>
            <a:r>
              <a:rPr lang="en-US" sz="140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"confidence, looks, health, life-change"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- powerful motivators for action.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95576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Success Formula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1017032" y="1713309"/>
            <a:ext cx="22860" cy="5720596"/>
          </a:xfrm>
          <a:prstGeom prst="roundRect">
            <a:avLst>
              <a:gd name="adj" fmla="val 364651"/>
            </a:avLst>
          </a:prstGeom>
          <a:solidFill>
            <a:srgbClr val="B8BFDF"/>
          </a:solidFill>
          <a:ln/>
        </p:spPr>
      </p:sp>
      <p:sp>
        <p:nvSpPr>
          <p:cNvPr id="5" name="Shape 2"/>
          <p:cNvSpPr/>
          <p:nvPr/>
        </p:nvSpPr>
        <p:spPr>
          <a:xfrm>
            <a:off x="1217414" y="1925122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8BFDF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1713309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204" y="175051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2009418" y="178153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Niche Focus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2009418" y="2210753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Focused only on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weight management niche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→ built a global empire by becoming the go-to solution for weight loss.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217414" y="3454479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8BFDF"/>
          </a:solidFill>
          <a:ln/>
        </p:spPr>
      </p:sp>
      <p:sp>
        <p:nvSpPr>
          <p:cNvPr id="11" name="Shape 8"/>
          <p:cNvSpPr/>
          <p:nvPr/>
        </p:nvSpPr>
        <p:spPr>
          <a:xfrm>
            <a:off x="793790" y="324266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204" y="327987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2009418" y="3310890"/>
            <a:ext cx="274165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Community Challenges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2009418" y="3740110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Created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community-based transformation challenges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that brought people together and created accountability.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217414" y="4983837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8BFDF"/>
          </a:solidFill>
          <a:ln/>
        </p:spPr>
      </p:sp>
      <p:sp>
        <p:nvSpPr>
          <p:cNvPr id="16" name="Shape 13"/>
          <p:cNvSpPr/>
          <p:nvPr/>
        </p:nvSpPr>
        <p:spPr>
          <a:xfrm>
            <a:off x="793790" y="477202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68204" y="480923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2009418" y="484024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Social Proof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2009418" y="5269468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Built strong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before &amp; after success stories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→ social proof that convinced others to join and try the products.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1217414" y="6513195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8BFDF"/>
          </a:solidFill>
          <a:ln/>
        </p:spPr>
      </p:sp>
      <p:sp>
        <p:nvSpPr>
          <p:cNvPr id="21" name="Shape 18"/>
          <p:cNvSpPr/>
          <p:nvPr/>
        </p:nvSpPr>
        <p:spPr>
          <a:xfrm>
            <a:off x="793790" y="630138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8204" y="633859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4</a:t>
            </a:r>
            <a:endParaRPr lang="en-US" sz="2300" dirty="0"/>
          </a:p>
        </p:txBody>
      </p:sp>
      <p:sp>
        <p:nvSpPr>
          <p:cNvPr id="23" name="Text 20"/>
          <p:cNvSpPr/>
          <p:nvPr/>
        </p:nvSpPr>
        <p:spPr>
          <a:xfrm>
            <a:off x="2009418" y="636960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Lifestyle Movement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2009418" y="6798826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Positioned weight management as a </a:t>
            </a:r>
            <a:r>
              <a:rPr lang="en-US" sz="155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lifestyle movement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not just products - creating a culture and community.</a:t>
            </a:r>
            <a:endParaRPr lang="en-US" sz="1550" dirty="0"/>
          </a:p>
        </p:txBody>
      </p:sp>
      <p:pic>
        <p:nvPicPr>
          <p:cNvPr id="25" name="Embrace the power of healthy weight management and transform your fitness with Veslim Shake.Buy ">
            <a:hlinkClick r:id="" action="ppaction://media"/>
            <a:extLst>
              <a:ext uri="{FF2B5EF4-FFF2-40B4-BE49-F238E27FC236}">
                <a16:creationId xmlns:a16="http://schemas.microsoft.com/office/drawing/2014/main" id="{F6D5B355-2823-888E-2D0B-99CCB0ACBD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5526" y="0"/>
            <a:ext cx="4629150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1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576">
                <p:cTn id="53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8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3" grpId="0" animBg="1"/>
      <p:bldP spid="14" grpId="0" animBg="1"/>
      <p:bldP spid="18" grpId="0" animBg="1"/>
      <p:bldP spid="19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77214" y="486907"/>
            <a:ext cx="9497377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How to Promote Vestige Weight Management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793790" y="1840111"/>
            <a:ext cx="6432113" cy="1613178"/>
          </a:xfrm>
          <a:prstGeom prst="roundRect">
            <a:avLst>
              <a:gd name="adj" fmla="val 6802"/>
            </a:avLst>
          </a:prstGeom>
          <a:solidFill>
            <a:srgbClr val="F9F9FF">
              <a:alpha val="9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93790" y="1817251"/>
            <a:ext cx="6432113" cy="91440"/>
          </a:xfrm>
          <a:prstGeom prst="roundRect">
            <a:avLst>
              <a:gd name="adj" fmla="val 82047"/>
            </a:avLst>
          </a:prstGeom>
          <a:solidFill>
            <a:srgbClr val="4967E9"/>
          </a:solidFill>
          <a:ln/>
        </p:spPr>
      </p:sp>
      <p:sp>
        <p:nvSpPr>
          <p:cNvPr id="5" name="Shape 3"/>
          <p:cNvSpPr/>
          <p:nvPr/>
        </p:nvSpPr>
        <p:spPr>
          <a:xfrm>
            <a:off x="3741896" y="1572220"/>
            <a:ext cx="535781" cy="535781"/>
          </a:xfrm>
          <a:prstGeom prst="roundRect">
            <a:avLst>
              <a:gd name="adj" fmla="val 170667"/>
            </a:avLst>
          </a:prstGeom>
          <a:solidFill>
            <a:srgbClr val="4967E9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631" y="1706166"/>
            <a:ext cx="214313" cy="2678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5243" y="2286595"/>
            <a:ext cx="251471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Weight Loss Challenges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995243" y="2672715"/>
            <a:ext cx="6029206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✅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Run 21/30-Day Weight Loss Challenges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with community support, accountability, and group motivation.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404497" y="1840111"/>
            <a:ext cx="6432113" cy="1613178"/>
          </a:xfrm>
          <a:prstGeom prst="roundRect">
            <a:avLst>
              <a:gd name="adj" fmla="val 6802"/>
            </a:avLst>
          </a:prstGeom>
          <a:solidFill>
            <a:srgbClr val="F9F9FF">
              <a:alpha val="9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7404497" y="1817251"/>
            <a:ext cx="6432113" cy="91440"/>
          </a:xfrm>
          <a:prstGeom prst="roundRect">
            <a:avLst>
              <a:gd name="adj" fmla="val 82047"/>
            </a:avLst>
          </a:prstGeom>
          <a:solidFill>
            <a:srgbClr val="4967E9"/>
          </a:solidFill>
          <a:ln/>
        </p:spPr>
      </p:sp>
      <p:sp>
        <p:nvSpPr>
          <p:cNvPr id="11" name="Shape 8"/>
          <p:cNvSpPr/>
          <p:nvPr/>
        </p:nvSpPr>
        <p:spPr>
          <a:xfrm>
            <a:off x="10352603" y="1572220"/>
            <a:ext cx="535781" cy="535781"/>
          </a:xfrm>
          <a:prstGeom prst="roundRect">
            <a:avLst>
              <a:gd name="adj" fmla="val 170667"/>
            </a:avLst>
          </a:prstGeom>
          <a:solidFill>
            <a:srgbClr val="4967E9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3338" y="1706166"/>
            <a:ext cx="214313" cy="26789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605951" y="2286595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Success Stories</a:t>
            </a:r>
            <a:endParaRPr lang="en-US" sz="2800" dirty="0"/>
          </a:p>
        </p:txBody>
      </p:sp>
      <p:sp>
        <p:nvSpPr>
          <p:cNvPr id="14" name="Text 10"/>
          <p:cNvSpPr/>
          <p:nvPr/>
        </p:nvSpPr>
        <p:spPr>
          <a:xfrm>
            <a:off x="7605951" y="2672715"/>
            <a:ext cx="6029206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✅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Share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Before &amp; After transformations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- real stories sell better than any advertisement!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793790" y="3899773"/>
            <a:ext cx="6432113" cy="1613178"/>
          </a:xfrm>
          <a:prstGeom prst="roundRect">
            <a:avLst>
              <a:gd name="adj" fmla="val 6802"/>
            </a:avLst>
          </a:prstGeom>
          <a:solidFill>
            <a:srgbClr val="F9F9FF">
              <a:alpha val="95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>
            <a:off x="793790" y="3876913"/>
            <a:ext cx="6432113" cy="91440"/>
          </a:xfrm>
          <a:prstGeom prst="roundRect">
            <a:avLst>
              <a:gd name="adj" fmla="val 82047"/>
            </a:avLst>
          </a:prstGeom>
          <a:solidFill>
            <a:srgbClr val="4967E9"/>
          </a:solidFill>
          <a:ln/>
        </p:spPr>
      </p:sp>
      <p:sp>
        <p:nvSpPr>
          <p:cNvPr id="17" name="Shape 13"/>
          <p:cNvSpPr/>
          <p:nvPr/>
        </p:nvSpPr>
        <p:spPr>
          <a:xfrm>
            <a:off x="3741896" y="3631883"/>
            <a:ext cx="535781" cy="535781"/>
          </a:xfrm>
          <a:prstGeom prst="roundRect">
            <a:avLst>
              <a:gd name="adj" fmla="val 170667"/>
            </a:avLst>
          </a:prstGeom>
          <a:solidFill>
            <a:srgbClr val="4967E9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631" y="3765828"/>
            <a:ext cx="214313" cy="267891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95243" y="4346258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Complete Package</a:t>
            </a:r>
            <a:endParaRPr lang="en-US" sz="2800" dirty="0"/>
          </a:p>
        </p:txBody>
      </p:sp>
      <p:sp>
        <p:nvSpPr>
          <p:cNvPr id="20" name="Text 15"/>
          <p:cNvSpPr/>
          <p:nvPr/>
        </p:nvSpPr>
        <p:spPr>
          <a:xfrm>
            <a:off x="995243" y="4732377"/>
            <a:ext cx="6029206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✅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Position as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complete lifestyle package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combining nutrition, motivation, and ongoing support.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7404497" y="3899773"/>
            <a:ext cx="6432113" cy="1613178"/>
          </a:xfrm>
          <a:prstGeom prst="roundRect">
            <a:avLst>
              <a:gd name="adj" fmla="val 6802"/>
            </a:avLst>
          </a:prstGeom>
          <a:solidFill>
            <a:srgbClr val="F9F9FF">
              <a:alpha val="95000"/>
            </a:srgbClr>
          </a:solidFill>
          <a:ln/>
        </p:spPr>
      </p:sp>
      <p:sp>
        <p:nvSpPr>
          <p:cNvPr id="22" name="Shape 17"/>
          <p:cNvSpPr/>
          <p:nvPr/>
        </p:nvSpPr>
        <p:spPr>
          <a:xfrm>
            <a:off x="7404497" y="3876913"/>
            <a:ext cx="6432113" cy="91440"/>
          </a:xfrm>
          <a:prstGeom prst="roundRect">
            <a:avLst>
              <a:gd name="adj" fmla="val 82047"/>
            </a:avLst>
          </a:prstGeom>
          <a:solidFill>
            <a:srgbClr val="4967E9"/>
          </a:solidFill>
          <a:ln/>
        </p:spPr>
      </p:sp>
      <p:sp>
        <p:nvSpPr>
          <p:cNvPr id="23" name="Shape 18"/>
          <p:cNvSpPr/>
          <p:nvPr/>
        </p:nvSpPr>
        <p:spPr>
          <a:xfrm>
            <a:off x="10352603" y="3631883"/>
            <a:ext cx="535781" cy="535781"/>
          </a:xfrm>
          <a:prstGeom prst="roundRect">
            <a:avLst>
              <a:gd name="adj" fmla="val 170667"/>
            </a:avLst>
          </a:prstGeom>
          <a:solidFill>
            <a:srgbClr val="4967E9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3338" y="3765828"/>
            <a:ext cx="214313" cy="267891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605951" y="4346258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Customer Groups</a:t>
            </a:r>
            <a:endParaRPr lang="en-US" sz="2800" dirty="0"/>
          </a:p>
        </p:txBody>
      </p:sp>
      <p:sp>
        <p:nvSpPr>
          <p:cNvPr id="26" name="Text 20"/>
          <p:cNvSpPr/>
          <p:nvPr/>
        </p:nvSpPr>
        <p:spPr>
          <a:xfrm>
            <a:off x="7605951" y="4732377"/>
            <a:ext cx="6029206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✅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Create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customer groups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on WhatsApp/Telegram for ongoing support, tips, and community building.</a:t>
            </a:r>
            <a:endParaRPr lang="en-US" sz="1400" dirty="0"/>
          </a:p>
        </p:txBody>
      </p:sp>
      <p:sp>
        <p:nvSpPr>
          <p:cNvPr id="27" name="Shape 21"/>
          <p:cNvSpPr/>
          <p:nvPr/>
        </p:nvSpPr>
        <p:spPr>
          <a:xfrm>
            <a:off x="793790" y="5959435"/>
            <a:ext cx="6432113" cy="1613178"/>
          </a:xfrm>
          <a:prstGeom prst="roundRect">
            <a:avLst>
              <a:gd name="adj" fmla="val 6802"/>
            </a:avLst>
          </a:prstGeom>
          <a:solidFill>
            <a:srgbClr val="F9F9FF">
              <a:alpha val="95000"/>
            </a:srgbClr>
          </a:solidFill>
          <a:ln/>
        </p:spPr>
      </p:sp>
      <p:sp>
        <p:nvSpPr>
          <p:cNvPr id="28" name="Shape 22"/>
          <p:cNvSpPr/>
          <p:nvPr/>
        </p:nvSpPr>
        <p:spPr>
          <a:xfrm>
            <a:off x="793790" y="5936575"/>
            <a:ext cx="6432113" cy="91440"/>
          </a:xfrm>
          <a:prstGeom prst="roundRect">
            <a:avLst>
              <a:gd name="adj" fmla="val 82047"/>
            </a:avLst>
          </a:prstGeom>
          <a:solidFill>
            <a:srgbClr val="4967E9"/>
          </a:solidFill>
          <a:ln/>
        </p:spPr>
      </p:sp>
      <p:sp>
        <p:nvSpPr>
          <p:cNvPr id="29" name="Shape 23"/>
          <p:cNvSpPr/>
          <p:nvPr/>
        </p:nvSpPr>
        <p:spPr>
          <a:xfrm>
            <a:off x="3741896" y="5691545"/>
            <a:ext cx="535781" cy="535781"/>
          </a:xfrm>
          <a:prstGeom prst="roundRect">
            <a:avLst>
              <a:gd name="adj" fmla="val 170667"/>
            </a:avLst>
          </a:prstGeom>
          <a:solidFill>
            <a:srgbClr val="4967E9"/>
          </a:solidFill>
          <a:ln/>
        </p:spPr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2631" y="5825490"/>
            <a:ext cx="214313" cy="267891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995243" y="6405920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Social Media</a:t>
            </a:r>
            <a:endParaRPr lang="en-US" sz="2800" dirty="0"/>
          </a:p>
        </p:txBody>
      </p:sp>
      <p:sp>
        <p:nvSpPr>
          <p:cNvPr id="32" name="Text 25"/>
          <p:cNvSpPr/>
          <p:nvPr/>
        </p:nvSpPr>
        <p:spPr>
          <a:xfrm>
            <a:off x="995243" y="6792039"/>
            <a:ext cx="6029206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✅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Leverage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social media reels &amp; lives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→ show your own journey and inspire others to start theirs.</a:t>
            </a:r>
            <a:endParaRPr lang="en-US" sz="1400" dirty="0"/>
          </a:p>
        </p:txBody>
      </p:sp>
      <p:sp>
        <p:nvSpPr>
          <p:cNvPr id="33" name="Shape 26"/>
          <p:cNvSpPr/>
          <p:nvPr/>
        </p:nvSpPr>
        <p:spPr>
          <a:xfrm>
            <a:off x="7404497" y="5959435"/>
            <a:ext cx="6432113" cy="1613178"/>
          </a:xfrm>
          <a:prstGeom prst="roundRect">
            <a:avLst>
              <a:gd name="adj" fmla="val 6802"/>
            </a:avLst>
          </a:prstGeom>
          <a:solidFill>
            <a:srgbClr val="F9F9FF">
              <a:alpha val="95000"/>
            </a:srgbClr>
          </a:solidFill>
          <a:ln/>
        </p:spPr>
      </p:sp>
      <p:sp>
        <p:nvSpPr>
          <p:cNvPr id="34" name="Shape 27"/>
          <p:cNvSpPr/>
          <p:nvPr/>
        </p:nvSpPr>
        <p:spPr>
          <a:xfrm>
            <a:off x="7404497" y="5936575"/>
            <a:ext cx="6432113" cy="91440"/>
          </a:xfrm>
          <a:prstGeom prst="roundRect">
            <a:avLst>
              <a:gd name="adj" fmla="val 82047"/>
            </a:avLst>
          </a:prstGeom>
          <a:solidFill>
            <a:srgbClr val="4967E9"/>
          </a:solidFill>
          <a:ln/>
        </p:spPr>
      </p:sp>
      <p:sp>
        <p:nvSpPr>
          <p:cNvPr id="35" name="Shape 28"/>
          <p:cNvSpPr/>
          <p:nvPr/>
        </p:nvSpPr>
        <p:spPr>
          <a:xfrm>
            <a:off x="10352603" y="5691545"/>
            <a:ext cx="535781" cy="535781"/>
          </a:xfrm>
          <a:prstGeom prst="roundRect">
            <a:avLst>
              <a:gd name="adj" fmla="val 170667"/>
            </a:avLst>
          </a:prstGeom>
          <a:solidFill>
            <a:srgbClr val="4967E9"/>
          </a:solidFill>
          <a:ln/>
        </p:spPr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3338" y="5825490"/>
            <a:ext cx="214313" cy="267891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7605951" y="6405920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Workshops</a:t>
            </a:r>
            <a:endParaRPr lang="en-US" sz="2800" dirty="0"/>
          </a:p>
        </p:txBody>
      </p:sp>
      <p:sp>
        <p:nvSpPr>
          <p:cNvPr id="38" name="Text 30"/>
          <p:cNvSpPr/>
          <p:nvPr/>
        </p:nvSpPr>
        <p:spPr>
          <a:xfrm>
            <a:off x="7605951" y="6792039"/>
            <a:ext cx="6029206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✅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Organize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weight management workshops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both online and offline to educate and attract new customers.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8" grpId="0" animBg="1"/>
      <p:bldP spid="13" grpId="0" animBg="1"/>
      <p:bldP spid="14" grpId="0" animBg="1"/>
      <p:bldP spid="19" grpId="0" animBg="1"/>
      <p:bldP spid="20" grpId="0" animBg="1"/>
      <p:bldP spid="25" grpId="0" animBg="1"/>
      <p:bldP spid="26" grpId="0" animBg="1"/>
      <p:bldP spid="31" grpId="0" animBg="1"/>
      <p:bldP spid="32" grpId="0" animBg="1"/>
      <p:bldP spid="37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91515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Leader's Edge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32491"/>
            <a:ext cx="4926568" cy="4926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2086" y="1807607"/>
            <a:ext cx="458771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By focusing on this category, you:</a:t>
            </a:r>
            <a:endParaRPr lang="en-US" sz="2300" dirty="0"/>
          </a:p>
        </p:txBody>
      </p:sp>
      <p:sp>
        <p:nvSpPr>
          <p:cNvPr id="5" name="Shape 2"/>
          <p:cNvSpPr/>
          <p:nvPr/>
        </p:nvSpPr>
        <p:spPr>
          <a:xfrm>
            <a:off x="6212086" y="2402919"/>
            <a:ext cx="3716774" cy="2190631"/>
          </a:xfrm>
          <a:prstGeom prst="roundRect">
            <a:avLst>
              <a:gd name="adj" fmla="val 21744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18064" y="260889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Massive Duplication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418064" y="3117413"/>
            <a:ext cx="330481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</a:t>
            </a:r>
            <a:r>
              <a:rPr lang="en-US" sz="155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massive duplication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in your team as success stories inspire others to join and replicate.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10127218" y="2402919"/>
            <a:ext cx="3716893" cy="2190631"/>
          </a:xfrm>
          <a:prstGeom prst="roundRect">
            <a:avLst>
              <a:gd name="adj" fmla="val 21744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33196" y="2608898"/>
            <a:ext cx="25552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Attract Quality People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10333196" y="3117413"/>
            <a:ext cx="330493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Attract people who want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health + income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- motivated individuals seeking transformation in multiple areas.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212086" y="4791908"/>
            <a:ext cx="7632025" cy="1555552"/>
          </a:xfrm>
          <a:prstGeom prst="roundRect">
            <a:avLst>
              <a:gd name="adj" fmla="val 3062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18064" y="499788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Sustainable Income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418064" y="5506403"/>
            <a:ext cx="722006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 a </a:t>
            </a:r>
            <a:r>
              <a:rPr lang="en-US" sz="155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long-term sustainable income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stream through repeat customers and growing teams.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6509742" y="6570702"/>
            <a:ext cx="733436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"Be the face of transformation, and your business will transform with you."</a:t>
            </a:r>
            <a:endParaRPr lang="en-US" sz="2300" dirty="0"/>
          </a:p>
        </p:txBody>
      </p:sp>
      <p:sp>
        <p:nvSpPr>
          <p:cNvPr id="15" name="Shape 12"/>
          <p:cNvSpPr/>
          <p:nvPr/>
        </p:nvSpPr>
        <p:spPr>
          <a:xfrm>
            <a:off x="6212086" y="6570702"/>
            <a:ext cx="22860" cy="744141"/>
          </a:xfrm>
          <a:prstGeom prst="rect">
            <a:avLst/>
          </a:prstGeom>
          <a:solidFill>
            <a:srgbClr val="4967E9"/>
          </a:solidFill>
          <a:ln/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88658"/>
            <a:ext cx="3473291" cy="434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7661850" y="688658"/>
            <a:ext cx="4793099" cy="652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00"/>
              </a:lnSpc>
              <a:buNone/>
            </a:pPr>
            <a:r>
              <a:rPr lang="en-US" sz="3750" dirty="0">
                <a:solidFill>
                  <a:srgbClr val="0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🚀</a:t>
            </a:r>
            <a:r>
              <a:rPr lang="en-US" sz="37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Start NOW</a:t>
            </a:r>
            <a:endParaRPr lang="en-US" sz="3750" dirty="0"/>
          </a:p>
        </p:txBody>
      </p:sp>
      <p:sp>
        <p:nvSpPr>
          <p:cNvPr id="6" name="Shape 2"/>
          <p:cNvSpPr/>
          <p:nvPr/>
        </p:nvSpPr>
        <p:spPr>
          <a:xfrm>
            <a:off x="6280188" y="2003465"/>
            <a:ext cx="7556421" cy="1524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7" name="Text 3"/>
          <p:cNvSpPr/>
          <p:nvPr/>
        </p:nvSpPr>
        <p:spPr>
          <a:xfrm>
            <a:off x="6280190" y="2376765"/>
            <a:ext cx="173664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Choose Products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6280190" y="2812971"/>
            <a:ext cx="7556421" cy="640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Choose Vestige weight management products that align with your goals and start your product knowledge journey.</a:t>
            </a:r>
            <a:endParaRPr lang="en-US" dirty="0"/>
          </a:p>
        </p:txBody>
      </p:sp>
      <p:sp>
        <p:nvSpPr>
          <p:cNvPr id="10" name="Shape 5"/>
          <p:cNvSpPr/>
          <p:nvPr/>
        </p:nvSpPr>
        <p:spPr>
          <a:xfrm>
            <a:off x="6280188" y="3565545"/>
            <a:ext cx="7556421" cy="1524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11" name="Text 6"/>
          <p:cNvSpPr/>
          <p:nvPr/>
        </p:nvSpPr>
        <p:spPr>
          <a:xfrm>
            <a:off x="6280190" y="3821192"/>
            <a:ext cx="1802487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Begin Transformation</a:t>
            </a:r>
            <a:endParaRPr lang="en-US" sz="2400" dirty="0"/>
          </a:p>
        </p:txBody>
      </p:sp>
      <p:sp>
        <p:nvSpPr>
          <p:cNvPr id="12" name="Text 7"/>
          <p:cNvSpPr/>
          <p:nvPr/>
        </p:nvSpPr>
        <p:spPr>
          <a:xfrm>
            <a:off x="6280188" y="4348513"/>
            <a:ext cx="7556421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Begin your own transformation journey - you must be your own </a:t>
            </a:r>
          </a:p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best testimonial and success story.</a:t>
            </a:r>
            <a:endParaRPr lang="en-US" dirty="0"/>
          </a:p>
        </p:txBody>
      </p:sp>
      <p:sp>
        <p:nvSpPr>
          <p:cNvPr id="14" name="Shape 8"/>
          <p:cNvSpPr/>
          <p:nvPr/>
        </p:nvSpPr>
        <p:spPr>
          <a:xfrm>
            <a:off x="6280188" y="4996431"/>
            <a:ext cx="7556421" cy="1524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15" name="Text 9"/>
          <p:cNvSpPr/>
          <p:nvPr/>
        </p:nvSpPr>
        <p:spPr>
          <a:xfrm>
            <a:off x="6280190" y="5149000"/>
            <a:ext cx="173664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Document Journey</a:t>
            </a:r>
            <a:endParaRPr lang="en-US" sz="2400" dirty="0"/>
          </a:p>
        </p:txBody>
      </p:sp>
      <p:sp>
        <p:nvSpPr>
          <p:cNvPr id="16" name="Text 10"/>
          <p:cNvSpPr/>
          <p:nvPr/>
        </p:nvSpPr>
        <p:spPr>
          <a:xfrm>
            <a:off x="6280188" y="5515201"/>
            <a:ext cx="7556421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Document your journey with photos, measurements, and progress </a:t>
            </a:r>
          </a:p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updates to create compelling content.</a:t>
            </a:r>
            <a:endParaRPr lang="en-US" dirty="0"/>
          </a:p>
        </p:txBody>
      </p:sp>
      <p:sp>
        <p:nvSpPr>
          <p:cNvPr id="18" name="Shape 11"/>
          <p:cNvSpPr/>
          <p:nvPr/>
        </p:nvSpPr>
        <p:spPr>
          <a:xfrm>
            <a:off x="6280188" y="6094997"/>
            <a:ext cx="7556421" cy="1524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19" name="Text 12"/>
          <p:cNvSpPr/>
          <p:nvPr/>
        </p:nvSpPr>
        <p:spPr>
          <a:xfrm>
            <a:off x="6280190" y="6229994"/>
            <a:ext cx="173664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Build Community</a:t>
            </a:r>
            <a:endParaRPr lang="en-US" sz="2400" dirty="0"/>
          </a:p>
        </p:txBody>
      </p:sp>
      <p:sp>
        <p:nvSpPr>
          <p:cNvPr id="20" name="Text 13"/>
          <p:cNvSpPr/>
          <p:nvPr/>
        </p:nvSpPr>
        <p:spPr>
          <a:xfrm>
            <a:off x="6280188" y="6708856"/>
            <a:ext cx="7556421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 your community of like-minded individuals who want </a:t>
            </a:r>
          </a:p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to transform their health and income together.</a:t>
            </a:r>
            <a:endParaRPr lang="en-US" dirty="0"/>
          </a:p>
        </p:txBody>
      </p:sp>
      <p:sp>
        <p:nvSpPr>
          <p:cNvPr id="21" name="Text 14"/>
          <p:cNvSpPr/>
          <p:nvPr/>
        </p:nvSpPr>
        <p:spPr>
          <a:xfrm>
            <a:off x="7661850" y="7540942"/>
            <a:ext cx="4934545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"Your story is the best marketing tool."</a:t>
            </a:r>
            <a:endParaRPr lang="en-US" sz="21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1" grpId="0" animBg="1"/>
      <p:bldP spid="12" grpId="0" animBg="1"/>
      <p:bldP spid="15" grpId="0" animBg="1"/>
      <p:bldP spid="16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974</Words>
  <Application>Microsoft Macintosh PowerPoint</Application>
  <PresentationFormat>Custom</PresentationFormat>
  <Paragraphs>132</Paragraphs>
  <Slides>12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Corben</vt:lpstr>
      <vt:lpstr>Calibri</vt:lpstr>
      <vt:lpstr>Nobile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Anoop Gupta</cp:lastModifiedBy>
  <cp:revision>20</cp:revision>
  <dcterms:created xsi:type="dcterms:W3CDTF">2025-09-13T04:44:54Z</dcterms:created>
  <dcterms:modified xsi:type="dcterms:W3CDTF">2025-09-13T05:29:05Z</dcterms:modified>
</cp:coreProperties>
</file>